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9" r:id="rId2"/>
    <p:sldId id="495" r:id="rId3"/>
    <p:sldId id="496" r:id="rId4"/>
    <p:sldId id="519" r:id="rId5"/>
    <p:sldId id="520" r:id="rId6"/>
    <p:sldId id="521" r:id="rId7"/>
    <p:sldId id="522" r:id="rId8"/>
    <p:sldId id="523" r:id="rId9"/>
    <p:sldId id="524" r:id="rId10"/>
    <p:sldId id="500" r:id="rId11"/>
    <p:sldId id="501" r:id="rId12"/>
    <p:sldId id="507" r:id="rId13"/>
    <p:sldId id="517" r:id="rId14"/>
    <p:sldId id="518" r:id="rId15"/>
    <p:sldId id="445" r:id="rId16"/>
    <p:sldId id="491" r:id="rId17"/>
  </p:sldIdLst>
  <p:sldSz cx="9144000" cy="5143500" type="screen16x9"/>
  <p:notesSz cx="7010400" cy="9296400"/>
  <p:defaultTextStyle>
    <a:defPPr>
      <a:defRPr lang="en-US"/>
    </a:defPPr>
    <a:lvl1pPr marL="0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50" userDrawn="1">
          <p15:clr>
            <a:srgbClr val="A4A3A4"/>
          </p15:clr>
        </p15:guide>
        <p15:guide id="2" pos="54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622"/>
    <a:srgbClr val="CE8E9E"/>
    <a:srgbClr val="CCCCCC"/>
    <a:srgbClr val="ED2204"/>
    <a:srgbClr val="BBB6BA"/>
    <a:srgbClr val="414041"/>
    <a:srgbClr val="72061F"/>
    <a:srgbClr val="171716"/>
    <a:srgbClr val="191918"/>
    <a:srgbClr val="6C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31" autoAdjust="0"/>
    <p:restoredTop sz="95062" autoAdjust="0"/>
  </p:normalViewPr>
  <p:slideViewPr>
    <p:cSldViewPr snapToGrid="0" snapToObjects="1">
      <p:cViewPr>
        <p:scale>
          <a:sx n="110" d="100"/>
          <a:sy n="110" d="100"/>
        </p:scale>
        <p:origin x="-600" y="-72"/>
      </p:cViewPr>
      <p:guideLst>
        <p:guide orient="horz" pos="3050"/>
        <p:guide pos="54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6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4CB8F-DBB8-9F4C-B5A0-CF5648E40AB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A510A1-5469-A542-ACAE-B4905859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09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1ADE23-1074-DD48-802F-7F87711B3EF2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FE820-594D-0F43-A92E-9B42BCC5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5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we a</a:t>
            </a:r>
            <a:r>
              <a:rPr lang="en-US" dirty="0" smtClean="0"/>
              <a:t>dd</a:t>
            </a:r>
            <a:r>
              <a:rPr lang="en-US" baseline="0" dirty="0" smtClean="0"/>
              <a:t> a background with a picture of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3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7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36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1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to web</a:t>
            </a:r>
            <a:r>
              <a:rPr lang="en-US" baseline="0" dirty="0" smtClean="0"/>
              <a:t> address and maybe a background with kids.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4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8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">
    <p:bg>
      <p:bgPr>
        <a:solidFill>
          <a:srgbClr val="17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8072"/>
          </a:xfrm>
          <a:prstGeom prst="rect">
            <a:avLst/>
          </a:prstGeom>
          <a:gradFill flip="none" rotWithShape="1">
            <a:gsLst>
              <a:gs pos="40000">
                <a:srgbClr val="800000"/>
              </a:gs>
              <a:gs pos="100000">
                <a:srgbClr val="300000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Geneva" pitchFamily="26" charset="0"/>
              <a:cs typeface="Geneva" pitchFamily="2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11111" t="37186" r="13637" b="36683"/>
          <a:stretch/>
        </p:blipFill>
        <p:spPr>
          <a:xfrm>
            <a:off x="1258890" y="1417783"/>
            <a:ext cx="6626225" cy="2312508"/>
          </a:xfrm>
          <a:prstGeom prst="rect">
            <a:avLst/>
          </a:prstGeom>
        </p:spPr>
      </p:pic>
      <p:pic>
        <p:nvPicPr>
          <p:cNvPr id="9" name="Picture 8" descr="ToThrough_COBRAND_SLICE_reversed-0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87" y="4332547"/>
            <a:ext cx="6320026" cy="77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6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bg>
      <p:bgPr>
        <a:solidFill>
          <a:srgbClr val="17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8072"/>
          </a:xfrm>
          <a:prstGeom prst="rect">
            <a:avLst/>
          </a:prstGeom>
          <a:gradFill flip="none" rotWithShape="1">
            <a:gsLst>
              <a:gs pos="40000">
                <a:srgbClr val="800000"/>
              </a:gs>
              <a:gs pos="100000">
                <a:srgbClr val="300000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Geneva" pitchFamily="26" charset="0"/>
              <a:cs typeface="Geneva" pitchFamily="2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68383"/>
            <a:ext cx="8329612" cy="2606736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ct val="90000"/>
              </a:lnSpc>
              <a:defRPr sz="3780">
                <a:solidFill>
                  <a:srgbClr val="FFFFFF"/>
                </a:solidFill>
                <a:latin typeface="Graphik Regular"/>
                <a:cs typeface="Graphik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8210521" y="5161635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97780-FA7F-5546-859D-7426218CB873}" type="datetime1">
              <a:rPr lang="en-US" smtClean="0"/>
              <a:t>8/5/2016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Grey">
    <p:bg>
      <p:bgPr>
        <a:solidFill>
          <a:srgbClr val="414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68383"/>
            <a:ext cx="8329612" cy="2606736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ct val="90000"/>
              </a:lnSpc>
              <a:defRPr sz="3780" b="0" i="0">
                <a:solidFill>
                  <a:srgbClr val="FFFFFF"/>
                </a:solidFill>
                <a:latin typeface="Graphik Medium" charset="0"/>
                <a:ea typeface="Graphik Medium" charset="0"/>
                <a:cs typeface="Graphik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8210521" y="5161635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97780-FA7F-5546-859D-7426218CB873}" type="datetime1">
              <a:rPr lang="en-US" smtClean="0"/>
              <a:t>8/5/2016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97" y="211573"/>
            <a:ext cx="8326611" cy="472497"/>
          </a:xfrm>
          <a:prstGeom prst="rect">
            <a:avLst/>
          </a:prstGeom>
        </p:spPr>
        <p:txBody>
          <a:bodyPr anchor="ctr" anchorCtr="1"/>
          <a:lstStyle>
            <a:lvl1pPr algn="ctr">
              <a:defRPr sz="2400" b="0" i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124" y="914401"/>
            <a:ext cx="8337752" cy="368022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raphik Regular"/>
                <a:cs typeface="Graphik Regular"/>
              </a:defRPr>
            </a:lvl1pPr>
            <a:lvl2pPr>
              <a:defRPr sz="1600">
                <a:latin typeface="Graphik Regular"/>
                <a:cs typeface="Graphik Regular"/>
              </a:defRPr>
            </a:lvl2pPr>
            <a:lvl3pPr>
              <a:defRPr sz="1600">
                <a:latin typeface="Graphik Regular"/>
                <a:cs typeface="Graphik Regular"/>
              </a:defRPr>
            </a:lvl3pPr>
            <a:lvl4pPr>
              <a:defRPr>
                <a:latin typeface="Graphik Regular"/>
                <a:cs typeface="Graphik Regular"/>
              </a:defRPr>
            </a:lvl4pPr>
            <a:lvl5pPr>
              <a:defRPr>
                <a:latin typeface="Graphik Regular"/>
                <a:cs typeface="Graphik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210311"/>
            <a:ext cx="8329612" cy="475488"/>
          </a:xfrm>
          <a:prstGeom prst="rect">
            <a:avLst/>
          </a:prstGeom>
        </p:spPr>
        <p:txBody>
          <a:bodyPr anchor="ctr" anchorCtr="1"/>
          <a:lstStyle>
            <a:lvl1pPr algn="ctr">
              <a:defRPr lang="en-US" sz="2400" b="0" i="0" dirty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 algn="l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2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00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2" r:id="rId4"/>
    <p:sldLayoutId id="2147483680" r:id="rId5"/>
    <p:sldLayoutId id="2147483676" r:id="rId6"/>
  </p:sldLayoutIdLst>
  <p:hf hdr="0" ftr="0" dt="0"/>
  <p:txStyles>
    <p:titleStyle>
      <a:lvl1pPr algn="ctr" defTabSz="411480" rtl="0" eaLnBrk="1" latinLnBrk="0" hangingPunct="1"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10" indent="-308610" algn="l" defTabSz="41148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defTabSz="411480" rtl="0" eaLnBrk="1" latinLnBrk="0" hangingPunct="1">
        <a:spcBef>
          <a:spcPct val="20000"/>
        </a:spcBef>
        <a:buFont typeface="Arial"/>
        <a:buChar char="–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411480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41148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41148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4469" y="1182461"/>
            <a:ext cx="18466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20" dirty="0"/>
          </a:p>
        </p:txBody>
      </p:sp>
      <p:sp>
        <p:nvSpPr>
          <p:cNvPr id="8" name="TextBox 7"/>
          <p:cNvSpPr txBox="1"/>
          <p:nvPr/>
        </p:nvSpPr>
        <p:spPr>
          <a:xfrm>
            <a:off x="-1172490" y="2447037"/>
            <a:ext cx="18466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20" dirty="0"/>
          </a:p>
        </p:txBody>
      </p:sp>
      <p:sp>
        <p:nvSpPr>
          <p:cNvPr id="3" name="TextBox 2"/>
          <p:cNvSpPr txBox="1"/>
          <p:nvPr/>
        </p:nvSpPr>
        <p:spPr>
          <a:xfrm>
            <a:off x="4295954" y="3514158"/>
            <a:ext cx="4293676" cy="116955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To&amp;Through: Case Studies on How Chicago Schools Are </a:t>
            </a:r>
          </a:p>
          <a:p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Using Data to Boost Students to and through College </a:t>
            </a:r>
            <a:endParaRPr lang="en-US" sz="1400" b="1" i="1" dirty="0" smtClean="0">
              <a:solidFill>
                <a:schemeClr val="bg1"/>
              </a:solidFill>
              <a:latin typeface="+mj-lt"/>
              <a:ea typeface="Graphik" charset="0"/>
              <a:cs typeface="Graphik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+mj-lt"/>
                <a:ea typeface="Graphik" charset="0"/>
                <a:cs typeface="Graphik" charset="0"/>
              </a:rPr>
              <a:t>College Changes Everything Conference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+mj-lt"/>
                <a:ea typeface="Graphik" charset="0"/>
                <a:cs typeface="Graphik" charset="0"/>
              </a:rPr>
              <a:t>July 21, 2016</a:t>
            </a:r>
          </a:p>
          <a:p>
            <a:endParaRPr lang="en-US" sz="1400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15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move more students 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t</a:t>
            </a:r>
            <a:r>
              <a:rPr lang="en-US" dirty="0" smtClean="0"/>
              <a:t>hrough college?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14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2554101" y="2662369"/>
            <a:ext cx="4035803" cy="0"/>
          </a:xfrm>
          <a:prstGeom prst="line">
            <a:avLst/>
          </a:prstGeom>
          <a:ln>
            <a:solidFill>
              <a:srgbClr val="7C06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12205" y="846944"/>
            <a:ext cx="5919590" cy="3673132"/>
          </a:xfrm>
          <a:prstGeom prst="ellipse">
            <a:avLst/>
          </a:prstGeom>
          <a:noFill/>
          <a:ln w="25400" cap="rnd">
            <a:solidFill>
              <a:srgbClr val="7C062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0946" y="671830"/>
            <a:ext cx="2142113" cy="568960"/>
          </a:xfrm>
          <a:prstGeom prst="roundRect">
            <a:avLst>
              <a:gd name="adj" fmla="val 5953"/>
            </a:avLst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RESEARCH</a:t>
            </a:r>
            <a:endParaRPr lang="en-US" sz="1400" b="1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8046" y="3011170"/>
            <a:ext cx="2142113" cy="568960"/>
          </a:xfrm>
          <a:prstGeom prst="roundRect">
            <a:avLst>
              <a:gd name="adj" fmla="val 5953"/>
            </a:avLst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SUPPORT</a:t>
            </a:r>
            <a:endParaRPr lang="en-US" sz="1400" b="1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83846" y="3011170"/>
            <a:ext cx="2142113" cy="568960"/>
          </a:xfrm>
          <a:prstGeom prst="roundRect">
            <a:avLst>
              <a:gd name="adj" fmla="val 5953"/>
            </a:avLst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DATA</a:t>
            </a:r>
            <a:endParaRPr lang="en-US" sz="1400" b="1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0" name="Triangle 9"/>
          <p:cNvSpPr/>
          <p:nvPr/>
        </p:nvSpPr>
        <p:spPr>
          <a:xfrm rot="11562223">
            <a:off x="7383144" y="2862008"/>
            <a:ext cx="221409" cy="249085"/>
          </a:xfrm>
          <a:prstGeom prst="triangle">
            <a:avLst/>
          </a:prstGeom>
          <a:solidFill>
            <a:srgbClr val="7C0622"/>
          </a:solidFill>
          <a:ln w="190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1" name="Triangle 10"/>
          <p:cNvSpPr/>
          <p:nvPr/>
        </p:nvSpPr>
        <p:spPr>
          <a:xfrm rot="19125885">
            <a:off x="1912512" y="3470288"/>
            <a:ext cx="221409" cy="249085"/>
          </a:xfrm>
          <a:prstGeom prst="triangle">
            <a:avLst/>
          </a:prstGeom>
          <a:solidFill>
            <a:srgbClr val="7C0622"/>
          </a:solidFill>
          <a:ln w="190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Triangle 11"/>
          <p:cNvSpPr/>
          <p:nvPr/>
        </p:nvSpPr>
        <p:spPr>
          <a:xfrm rot="4407464">
            <a:off x="3358456" y="848318"/>
            <a:ext cx="221409" cy="249085"/>
          </a:xfrm>
          <a:prstGeom prst="triangle">
            <a:avLst/>
          </a:prstGeom>
          <a:solidFill>
            <a:srgbClr val="7C0622"/>
          </a:solidFill>
          <a:ln w="190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1956" y="2051878"/>
            <a:ext cx="1080718" cy="430887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Freshman </a:t>
            </a:r>
            <a:b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On Track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2322" y="2051878"/>
            <a:ext cx="1074866" cy="430887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43799" y="2051878"/>
            <a:ext cx="1059647" cy="430887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63603" y="2051878"/>
            <a:ext cx="1088913" cy="430887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College Persistence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4252" y="2051878"/>
            <a:ext cx="1074866" cy="430887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</a:p>
        </p:txBody>
      </p:sp>
      <p:sp>
        <p:nvSpPr>
          <p:cNvPr id="4" name="Oval 3"/>
          <p:cNvSpPr/>
          <p:nvPr/>
        </p:nvSpPr>
        <p:spPr>
          <a:xfrm>
            <a:off x="2368750" y="2538802"/>
            <a:ext cx="247135" cy="247135"/>
          </a:xfrm>
          <a:prstGeom prst="ellipse">
            <a:avLst/>
          </a:prstGeom>
          <a:solidFill>
            <a:schemeClr val="bg1"/>
          </a:solidFill>
          <a:ln w="31750">
            <a:solidFill>
              <a:srgbClr val="7C06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408593" y="2538802"/>
            <a:ext cx="247135" cy="247135"/>
          </a:xfrm>
          <a:prstGeom prst="ellipse">
            <a:avLst/>
          </a:prstGeom>
          <a:solidFill>
            <a:schemeClr val="bg1"/>
          </a:solidFill>
          <a:ln w="31750">
            <a:solidFill>
              <a:srgbClr val="7C06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48436" y="2538802"/>
            <a:ext cx="247135" cy="247135"/>
          </a:xfrm>
          <a:prstGeom prst="ellipse">
            <a:avLst/>
          </a:prstGeom>
          <a:solidFill>
            <a:schemeClr val="bg1"/>
          </a:solidFill>
          <a:ln w="31750">
            <a:solidFill>
              <a:srgbClr val="7C06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88279" y="2538802"/>
            <a:ext cx="247135" cy="247135"/>
          </a:xfrm>
          <a:prstGeom prst="ellipse">
            <a:avLst/>
          </a:prstGeom>
          <a:solidFill>
            <a:schemeClr val="bg1"/>
          </a:solidFill>
          <a:ln w="31750">
            <a:solidFill>
              <a:srgbClr val="7C06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28120" y="2538802"/>
            <a:ext cx="247135" cy="247135"/>
          </a:xfrm>
          <a:prstGeom prst="ellipse">
            <a:avLst/>
          </a:prstGeom>
          <a:solidFill>
            <a:schemeClr val="bg1"/>
          </a:solidFill>
          <a:ln w="31750">
            <a:solidFill>
              <a:srgbClr val="7C06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3290" y="1744872"/>
            <a:ext cx="1797425" cy="307777"/>
          </a:xfrm>
          <a:prstGeom prst="rect">
            <a:avLst/>
          </a:prstGeom>
        </p:spPr>
        <p:txBody>
          <a:bodyPr vert="horz" wrap="none" rtlCol="0" anchor="ctr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rPr>
              <a:t>FIVE MILESTONES</a:t>
            </a:r>
          </a:p>
        </p:txBody>
      </p:sp>
    </p:spTree>
    <p:extLst>
      <p:ext uri="{BB962C8B-B14F-4D97-AF65-F5344CB8AC3E}">
        <p14:creationId xmlns:p14="http://schemas.microsoft.com/office/powerpoint/2010/main" val="1154664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61137" y="2195184"/>
            <a:ext cx="1301124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Freshman </a:t>
            </a:r>
            <a:b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On Track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3648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4122" y="2195184"/>
            <a:ext cx="1275756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886" y="2195184"/>
            <a:ext cx="1310990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Persistence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5263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90732" y="3090737"/>
            <a:ext cx="516253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53634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787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139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44090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742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3636" y="812228"/>
            <a:ext cx="5994519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Chicago’s Trajectory of Attainment</a:t>
            </a:r>
          </a:p>
        </p:txBody>
      </p:sp>
    </p:spTree>
    <p:extLst>
      <p:ext uri="{BB962C8B-B14F-4D97-AF65-F5344CB8AC3E}">
        <p14:creationId xmlns:p14="http://schemas.microsoft.com/office/powerpoint/2010/main" val="253017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61137" y="2195184"/>
            <a:ext cx="1301124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Freshman </a:t>
            </a:r>
            <a:b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On Track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3648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4122" y="2195184"/>
            <a:ext cx="1275756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886" y="2195184"/>
            <a:ext cx="1310990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Persistence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5263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90732" y="3090737"/>
            <a:ext cx="516253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53634" y="2932671"/>
            <a:ext cx="316131" cy="3161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787" y="2932671"/>
            <a:ext cx="316131" cy="3161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139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44090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742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13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61137" y="2195184"/>
            <a:ext cx="1301124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Freshman </a:t>
            </a:r>
            <a:b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On Track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3648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4122" y="2195184"/>
            <a:ext cx="1275756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886" y="2195184"/>
            <a:ext cx="1310990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Persistence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5263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90732" y="3090737"/>
            <a:ext cx="516253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53634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787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13939" y="2932671"/>
            <a:ext cx="316131" cy="3161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44090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742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03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61137" y="2195184"/>
            <a:ext cx="1301124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Freshman </a:t>
            </a:r>
            <a:b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On Track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3648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4122" y="2195184"/>
            <a:ext cx="1275756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886" y="2195184"/>
            <a:ext cx="1310990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Persistence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5263" y="2195184"/>
            <a:ext cx="1294078" cy="523220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90732" y="3090737"/>
            <a:ext cx="516253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53634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787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139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44090" y="2932671"/>
            <a:ext cx="316131" cy="3161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74239" y="2932671"/>
            <a:ext cx="316131" cy="316130"/>
          </a:xfrm>
          <a:prstGeom prst="ellipse">
            <a:avLst/>
          </a:prstGeom>
          <a:solidFill>
            <a:srgbClr val="72061F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74239" y="2917411"/>
            <a:ext cx="316131" cy="31613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12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" name="Picture 2" descr="ToThrough_COBRAND_SLICE_reversed-0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87" y="4332546"/>
            <a:ext cx="6320026" cy="77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04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901700" y="1297702"/>
            <a:ext cx="7340600" cy="296447"/>
            <a:chOff x="901700" y="1097652"/>
            <a:chExt cx="7340600" cy="29644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1097652"/>
              <a:ext cx="457200" cy="296447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1097652"/>
              <a:ext cx="457200" cy="296447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1097652"/>
              <a:ext cx="457200" cy="296447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1097652"/>
              <a:ext cx="457200" cy="29644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1097652"/>
              <a:ext cx="457200" cy="29644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1097652"/>
              <a:ext cx="457200" cy="29644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1097652"/>
              <a:ext cx="457200" cy="29644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1097652"/>
              <a:ext cx="457200" cy="296447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1097652"/>
              <a:ext cx="457200" cy="2964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1097652"/>
              <a:ext cx="457200" cy="296447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1097652"/>
              <a:ext cx="457200" cy="296447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1097652"/>
              <a:ext cx="457200" cy="296447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1097652"/>
              <a:ext cx="457200" cy="296447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1097652"/>
              <a:ext cx="457200" cy="296447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1097652"/>
              <a:ext cx="457200" cy="296447"/>
            </a:xfrm>
            <a:prstGeom prst="rect">
              <a:avLst/>
            </a:prstGeom>
          </p:spPr>
        </p:pic>
      </p:grpSp>
      <p:grpSp>
        <p:nvGrpSpPr>
          <p:cNvPr id="135" name="Group 134"/>
          <p:cNvGrpSpPr/>
          <p:nvPr/>
        </p:nvGrpSpPr>
        <p:grpSpPr>
          <a:xfrm>
            <a:off x="901700" y="1748032"/>
            <a:ext cx="7340600" cy="296447"/>
            <a:chOff x="901700" y="1560474"/>
            <a:chExt cx="7340600" cy="296447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1560474"/>
              <a:ext cx="457200" cy="29644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1560474"/>
              <a:ext cx="457200" cy="29644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1560474"/>
              <a:ext cx="457200" cy="296447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1560474"/>
              <a:ext cx="457200" cy="296447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1560474"/>
              <a:ext cx="457200" cy="296447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1560474"/>
              <a:ext cx="457200" cy="296447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1560474"/>
              <a:ext cx="457200" cy="29644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1560474"/>
              <a:ext cx="457200" cy="296447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1560474"/>
              <a:ext cx="457200" cy="296447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1560474"/>
              <a:ext cx="457200" cy="29644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1560474"/>
              <a:ext cx="457200" cy="296447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1560474"/>
              <a:ext cx="457200" cy="296447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1560474"/>
              <a:ext cx="457200" cy="296447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1560474"/>
              <a:ext cx="457200" cy="296447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1560474"/>
              <a:ext cx="457200" cy="296447"/>
            </a:xfrm>
            <a:prstGeom prst="rect">
              <a:avLst/>
            </a:prstGeom>
          </p:spPr>
        </p:pic>
      </p:grpSp>
      <p:grpSp>
        <p:nvGrpSpPr>
          <p:cNvPr id="134" name="Group 133"/>
          <p:cNvGrpSpPr/>
          <p:nvPr/>
        </p:nvGrpSpPr>
        <p:grpSpPr>
          <a:xfrm>
            <a:off x="901700" y="2198362"/>
            <a:ext cx="7340600" cy="296447"/>
            <a:chOff x="901700" y="2023296"/>
            <a:chExt cx="7340600" cy="296447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023296"/>
              <a:ext cx="457200" cy="296447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023296"/>
              <a:ext cx="457200" cy="296447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023296"/>
              <a:ext cx="457200" cy="296447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023296"/>
              <a:ext cx="457200" cy="29644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023296"/>
              <a:ext cx="457200" cy="29644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023296"/>
              <a:ext cx="457200" cy="296447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023296"/>
              <a:ext cx="457200" cy="296447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023296"/>
              <a:ext cx="457200" cy="296447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023296"/>
              <a:ext cx="457200" cy="296447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023296"/>
              <a:ext cx="457200" cy="296447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023296"/>
              <a:ext cx="457200" cy="296447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023296"/>
              <a:ext cx="457200" cy="296447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2023296"/>
              <a:ext cx="457200" cy="296447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2023296"/>
              <a:ext cx="457200" cy="296447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2023296"/>
              <a:ext cx="457200" cy="296447"/>
            </a:xfrm>
            <a:prstGeom prst="rect">
              <a:avLst/>
            </a:prstGeom>
          </p:spPr>
        </p:pic>
      </p:grpSp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752" y="2648692"/>
            <a:ext cx="457200" cy="29644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3" y="2648692"/>
            <a:ext cx="457200" cy="29644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2648692"/>
            <a:ext cx="457200" cy="296447"/>
          </a:xfrm>
          <a:prstGeom prst="rect">
            <a:avLst/>
          </a:prstGeom>
        </p:spPr>
      </p:pic>
      <p:grpSp>
        <p:nvGrpSpPr>
          <p:cNvPr id="132" name="Group 131"/>
          <p:cNvGrpSpPr/>
          <p:nvPr/>
        </p:nvGrpSpPr>
        <p:grpSpPr>
          <a:xfrm>
            <a:off x="901700" y="3099022"/>
            <a:ext cx="7340600" cy="296447"/>
            <a:chOff x="901700" y="2948940"/>
            <a:chExt cx="7340600" cy="296447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948940"/>
              <a:ext cx="457200" cy="296447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948940"/>
              <a:ext cx="457200" cy="296447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948940"/>
              <a:ext cx="457200" cy="296447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948940"/>
              <a:ext cx="457200" cy="296447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948940"/>
              <a:ext cx="457200" cy="296447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948940"/>
              <a:ext cx="457200" cy="296447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948940"/>
              <a:ext cx="457200" cy="296447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948940"/>
              <a:ext cx="457200" cy="296447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948940"/>
              <a:ext cx="457200" cy="296447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948940"/>
              <a:ext cx="457200" cy="296447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948940"/>
              <a:ext cx="457200" cy="296447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948940"/>
              <a:ext cx="457200" cy="296447"/>
            </a:xfrm>
            <a:prstGeom prst="rect">
              <a:avLst/>
            </a:prstGeom>
          </p:spPr>
        </p:pic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2948940"/>
              <a:ext cx="457200" cy="296447"/>
            </a:xfrm>
            <a:prstGeom prst="rect">
              <a:avLst/>
            </a:prstGeom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2948940"/>
              <a:ext cx="457200" cy="296447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2948940"/>
              <a:ext cx="457200" cy="296447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901700" y="847372"/>
            <a:ext cx="7340600" cy="296447"/>
            <a:chOff x="901700" y="634830"/>
            <a:chExt cx="7340600" cy="296447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634830"/>
              <a:ext cx="457200" cy="296447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634830"/>
              <a:ext cx="457200" cy="296447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634830"/>
              <a:ext cx="457200" cy="296447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634830"/>
              <a:ext cx="457200" cy="296447"/>
            </a:xfrm>
            <a:prstGeom prst="rect">
              <a:avLst/>
            </a:prstGeom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634830"/>
              <a:ext cx="457200" cy="296447"/>
            </a:xfrm>
            <a:prstGeom prst="rect">
              <a:avLst/>
            </a:prstGeom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634830"/>
              <a:ext cx="457200" cy="296447"/>
            </a:xfrm>
            <a:prstGeom prst="rect">
              <a:avLst/>
            </a:prstGeom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634830"/>
              <a:ext cx="457200" cy="296447"/>
            </a:xfrm>
            <a:prstGeom prst="rect">
              <a:avLst/>
            </a:prstGeom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634830"/>
              <a:ext cx="457200" cy="296447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634830"/>
              <a:ext cx="457200" cy="296447"/>
            </a:xfrm>
            <a:prstGeom prst="rect">
              <a:avLst/>
            </a:prstGeom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634830"/>
              <a:ext cx="457200" cy="296447"/>
            </a:xfrm>
            <a:prstGeom prst="rect">
              <a:avLst/>
            </a:prstGeom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634830"/>
              <a:ext cx="457200" cy="296447"/>
            </a:xfrm>
            <a:prstGeom prst="rect">
              <a:avLst/>
            </a:prstGeom>
          </p:spPr>
        </p:pic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634830"/>
              <a:ext cx="457200" cy="296447"/>
            </a:xfrm>
            <a:prstGeom prst="rect">
              <a:avLst/>
            </a:prstGeom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634830"/>
              <a:ext cx="457200" cy="296447"/>
            </a:xfrm>
            <a:prstGeom prst="rect">
              <a:avLst/>
            </a:prstGeom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634830"/>
              <a:ext cx="457200" cy="296447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634830"/>
              <a:ext cx="457200" cy="296447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901700" y="3549352"/>
            <a:ext cx="2423884" cy="296447"/>
            <a:chOff x="901700" y="3380740"/>
            <a:chExt cx="2423884" cy="296447"/>
          </a:xfrm>
        </p:grpSpPr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3380740"/>
              <a:ext cx="457200" cy="296447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3380740"/>
              <a:ext cx="457200" cy="296447"/>
            </a:xfrm>
            <a:prstGeom prst="rect">
              <a:avLst/>
            </a:prstGeom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3380740"/>
              <a:ext cx="457200" cy="296447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3380740"/>
              <a:ext cx="457200" cy="296447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3380740"/>
              <a:ext cx="457200" cy="296447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901700" y="3999682"/>
            <a:ext cx="2423884" cy="296447"/>
            <a:chOff x="901700" y="3787140"/>
            <a:chExt cx="2423884" cy="296447"/>
          </a:xfrm>
        </p:grpSpPr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3787140"/>
              <a:ext cx="457200" cy="296447"/>
            </a:xfrm>
            <a:prstGeom prst="rect">
              <a:avLst/>
            </a:prstGeom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3787140"/>
              <a:ext cx="457200" cy="296447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3787140"/>
              <a:ext cx="457200" cy="296447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3787140"/>
              <a:ext cx="457200" cy="296447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3787140"/>
              <a:ext cx="457200" cy="296447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3385629" y="3336538"/>
            <a:ext cx="5047508" cy="1200329"/>
            <a:chOff x="3385629" y="3336538"/>
            <a:chExt cx="5047508" cy="1200329"/>
          </a:xfrm>
        </p:grpSpPr>
        <p:sp>
          <p:nvSpPr>
            <p:cNvPr id="18" name="TextBox 17"/>
            <p:cNvSpPr txBox="1"/>
            <p:nvPr/>
          </p:nvSpPr>
          <p:spPr>
            <a:xfrm>
              <a:off x="5355768" y="3500437"/>
              <a:ext cx="3077369" cy="840230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of </a:t>
              </a:r>
              <a:r>
                <a:rPr lang="en-US" dirty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CPS high school freshmen aspire to </a:t>
              </a:r>
              <a:r>
                <a:rPr lang="en-US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earn </a:t>
              </a:r>
              <a:endParaRPr lang="en-US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endParaRPr>
            </a:p>
            <a:p>
              <a:pPr>
                <a:lnSpc>
                  <a:spcPct val="90000"/>
                </a:lnSpc>
              </a:pP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a </a:t>
              </a:r>
              <a:r>
                <a:rPr lang="en-US" dirty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Bachelor’s </a:t>
              </a: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degree.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385629" y="3336538"/>
              <a:ext cx="203267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 smtClean="0">
                  <a:solidFill>
                    <a:srgbClr val="7C0622"/>
                  </a:solidFill>
                  <a:latin typeface="Graphik" charset="0"/>
                  <a:ea typeface="Graphik" charset="0"/>
                  <a:cs typeface="Graphik" charset="0"/>
                </a:rPr>
                <a:t>76% </a:t>
              </a:r>
              <a:endParaRPr lang="en-US" sz="7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901700" y="1297702"/>
            <a:ext cx="7340600" cy="296447"/>
            <a:chOff x="901700" y="-965685"/>
            <a:chExt cx="7340600" cy="2964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-965685"/>
              <a:ext cx="457200" cy="296447"/>
            </a:xfrm>
            <a:prstGeom prst="rect">
              <a:avLst/>
            </a:prstGeom>
          </p:spPr>
        </p:pic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-965685"/>
              <a:ext cx="457200" cy="296447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-965685"/>
              <a:ext cx="457200" cy="296447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-965685"/>
              <a:ext cx="457200" cy="296447"/>
            </a:xfrm>
            <a:prstGeom prst="rect">
              <a:avLst/>
            </a:prstGeom>
          </p:spPr>
        </p:pic>
        <p:pic>
          <p:nvPicPr>
            <p:cNvPr id="159" name="Picture 15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-965685"/>
              <a:ext cx="457200" cy="296447"/>
            </a:xfrm>
            <a:prstGeom prst="rect">
              <a:avLst/>
            </a:prstGeom>
          </p:spPr>
        </p:pic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-965685"/>
              <a:ext cx="457200" cy="296447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-965685"/>
              <a:ext cx="457200" cy="296447"/>
            </a:xfrm>
            <a:prstGeom prst="rect">
              <a:avLst/>
            </a:prstGeom>
          </p:spPr>
        </p:pic>
        <p:pic>
          <p:nvPicPr>
            <p:cNvPr id="162" name="Picture 16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-965685"/>
              <a:ext cx="457200" cy="296447"/>
            </a:xfrm>
            <a:prstGeom prst="rect">
              <a:avLst/>
            </a:prstGeom>
          </p:spPr>
        </p:pic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-965685"/>
              <a:ext cx="457200" cy="296447"/>
            </a:xfrm>
            <a:prstGeom prst="rect">
              <a:avLst/>
            </a:prstGeom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-965685"/>
              <a:ext cx="457200" cy="296447"/>
            </a:xfrm>
            <a:prstGeom prst="rect">
              <a:avLst/>
            </a:prstGeom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-965685"/>
              <a:ext cx="457200" cy="296447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-965685"/>
              <a:ext cx="457200" cy="296447"/>
            </a:xfrm>
            <a:prstGeom prst="rect">
              <a:avLst/>
            </a:prstGeom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-965685"/>
              <a:ext cx="457200" cy="296447"/>
            </a:xfrm>
            <a:prstGeom prst="rect">
              <a:avLst/>
            </a:prstGeom>
          </p:spPr>
        </p:pic>
        <p:pic>
          <p:nvPicPr>
            <p:cNvPr id="168" name="Picture 16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-965685"/>
              <a:ext cx="457200" cy="296447"/>
            </a:xfrm>
            <a:prstGeom prst="rect">
              <a:avLst/>
            </a:prstGeom>
          </p:spPr>
        </p:pic>
        <p:pic>
          <p:nvPicPr>
            <p:cNvPr id="169" name="Picture 1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-965685"/>
              <a:ext cx="457200" cy="296447"/>
            </a:xfrm>
            <a:prstGeom prst="rect">
              <a:avLst/>
            </a:prstGeom>
          </p:spPr>
        </p:pic>
      </p:grpSp>
      <p:grpSp>
        <p:nvGrpSpPr>
          <p:cNvPr id="171" name="Group 170"/>
          <p:cNvGrpSpPr/>
          <p:nvPr/>
        </p:nvGrpSpPr>
        <p:grpSpPr>
          <a:xfrm>
            <a:off x="901700" y="847372"/>
            <a:ext cx="7340600" cy="296447"/>
            <a:chOff x="901700" y="-965685"/>
            <a:chExt cx="7340600" cy="296447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-965685"/>
              <a:ext cx="457200" cy="296447"/>
            </a:xfrm>
            <a:prstGeom prst="rect">
              <a:avLst/>
            </a:prstGeom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-965685"/>
              <a:ext cx="457200" cy="296447"/>
            </a:xfrm>
            <a:prstGeom prst="rect">
              <a:avLst/>
            </a:prstGeom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-965685"/>
              <a:ext cx="457200" cy="296447"/>
            </a:xfrm>
            <a:prstGeom prst="rect">
              <a:avLst/>
            </a:prstGeom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-965685"/>
              <a:ext cx="457200" cy="296447"/>
            </a:xfrm>
            <a:prstGeom prst="rect">
              <a:avLst/>
            </a:prstGeom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-965685"/>
              <a:ext cx="457200" cy="296447"/>
            </a:xfrm>
            <a:prstGeom prst="rect">
              <a:avLst/>
            </a:prstGeom>
          </p:spPr>
        </p:pic>
        <p:pic>
          <p:nvPicPr>
            <p:cNvPr id="177" name="Picture 17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-965685"/>
              <a:ext cx="457200" cy="296447"/>
            </a:xfrm>
            <a:prstGeom prst="rect">
              <a:avLst/>
            </a:prstGeom>
          </p:spPr>
        </p:pic>
        <p:pic>
          <p:nvPicPr>
            <p:cNvPr id="178" name="Picture 1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-965685"/>
              <a:ext cx="457200" cy="296447"/>
            </a:xfrm>
            <a:prstGeom prst="rect">
              <a:avLst/>
            </a:prstGeom>
          </p:spPr>
        </p:pic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-965685"/>
              <a:ext cx="457200" cy="296447"/>
            </a:xfrm>
            <a:prstGeom prst="rect">
              <a:avLst/>
            </a:prstGeom>
          </p:spPr>
        </p:pic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-965685"/>
              <a:ext cx="457200" cy="296447"/>
            </a:xfrm>
            <a:prstGeom prst="rect">
              <a:avLst/>
            </a:prstGeom>
          </p:spPr>
        </p:pic>
        <p:pic>
          <p:nvPicPr>
            <p:cNvPr id="181" name="Picture 1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-965685"/>
              <a:ext cx="457200" cy="296447"/>
            </a:xfrm>
            <a:prstGeom prst="rect">
              <a:avLst/>
            </a:prstGeom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-965685"/>
              <a:ext cx="457200" cy="296447"/>
            </a:xfrm>
            <a:prstGeom prst="rect">
              <a:avLst/>
            </a:prstGeom>
          </p:spPr>
        </p:pic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-965685"/>
              <a:ext cx="457200" cy="296447"/>
            </a:xfrm>
            <a:prstGeom prst="rect">
              <a:avLst/>
            </a:prstGeom>
          </p:spPr>
        </p:pic>
        <p:pic>
          <p:nvPicPr>
            <p:cNvPr id="184" name="Picture 18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-965685"/>
              <a:ext cx="457200" cy="296447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-965685"/>
              <a:ext cx="457200" cy="296447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-965685"/>
              <a:ext cx="457200" cy="296447"/>
            </a:xfrm>
            <a:prstGeom prst="rect">
              <a:avLst/>
            </a:prstGeom>
          </p:spPr>
        </p:pic>
      </p:grpSp>
      <p:grpSp>
        <p:nvGrpSpPr>
          <p:cNvPr id="187" name="Group 186"/>
          <p:cNvGrpSpPr/>
          <p:nvPr/>
        </p:nvGrpSpPr>
        <p:grpSpPr>
          <a:xfrm>
            <a:off x="901700" y="2198362"/>
            <a:ext cx="7340600" cy="296447"/>
            <a:chOff x="901700" y="-965685"/>
            <a:chExt cx="7340600" cy="296447"/>
          </a:xfrm>
        </p:grpSpPr>
        <p:pic>
          <p:nvPicPr>
            <p:cNvPr id="188" name="Picture 18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-965685"/>
              <a:ext cx="457200" cy="296447"/>
            </a:xfrm>
            <a:prstGeom prst="rect">
              <a:avLst/>
            </a:prstGeom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-965685"/>
              <a:ext cx="457200" cy="296447"/>
            </a:xfrm>
            <a:prstGeom prst="rect">
              <a:avLst/>
            </a:prstGeom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-965685"/>
              <a:ext cx="457200" cy="296447"/>
            </a:xfrm>
            <a:prstGeom prst="rect">
              <a:avLst/>
            </a:prstGeom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-965685"/>
              <a:ext cx="457200" cy="296447"/>
            </a:xfrm>
            <a:prstGeom prst="rect">
              <a:avLst/>
            </a:prstGeom>
          </p:spPr>
        </p:pic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-965685"/>
              <a:ext cx="457200" cy="296447"/>
            </a:xfrm>
            <a:prstGeom prst="rect">
              <a:avLst/>
            </a:prstGeom>
          </p:spPr>
        </p:pic>
        <p:pic>
          <p:nvPicPr>
            <p:cNvPr id="193" name="Picture 19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-965685"/>
              <a:ext cx="457200" cy="296447"/>
            </a:xfrm>
            <a:prstGeom prst="rect">
              <a:avLst/>
            </a:prstGeom>
          </p:spPr>
        </p:pic>
        <p:pic>
          <p:nvPicPr>
            <p:cNvPr id="194" name="Picture 19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-965685"/>
              <a:ext cx="457200" cy="296447"/>
            </a:xfrm>
            <a:prstGeom prst="rect">
              <a:avLst/>
            </a:prstGeom>
          </p:spPr>
        </p:pic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-965685"/>
              <a:ext cx="457200" cy="296447"/>
            </a:xfrm>
            <a:prstGeom prst="rect">
              <a:avLst/>
            </a:prstGeom>
          </p:spPr>
        </p:pic>
        <p:pic>
          <p:nvPicPr>
            <p:cNvPr id="196" name="Picture 19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-965685"/>
              <a:ext cx="457200" cy="296447"/>
            </a:xfrm>
            <a:prstGeom prst="rect">
              <a:avLst/>
            </a:prstGeom>
          </p:spPr>
        </p:pic>
        <p:pic>
          <p:nvPicPr>
            <p:cNvPr id="197" name="Picture 19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-965685"/>
              <a:ext cx="457200" cy="296447"/>
            </a:xfrm>
            <a:prstGeom prst="rect">
              <a:avLst/>
            </a:prstGeom>
          </p:spPr>
        </p:pic>
        <p:pic>
          <p:nvPicPr>
            <p:cNvPr id="198" name="Picture 1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-965685"/>
              <a:ext cx="457200" cy="296447"/>
            </a:xfrm>
            <a:prstGeom prst="rect">
              <a:avLst/>
            </a:prstGeom>
          </p:spPr>
        </p:pic>
        <p:pic>
          <p:nvPicPr>
            <p:cNvPr id="199" name="Picture 1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-965685"/>
              <a:ext cx="457200" cy="296447"/>
            </a:xfrm>
            <a:prstGeom prst="rect">
              <a:avLst/>
            </a:prstGeom>
          </p:spPr>
        </p:pic>
        <p:pic>
          <p:nvPicPr>
            <p:cNvPr id="200" name="Picture 19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-965685"/>
              <a:ext cx="457200" cy="296447"/>
            </a:xfrm>
            <a:prstGeom prst="rect">
              <a:avLst/>
            </a:prstGeom>
          </p:spPr>
        </p:pic>
        <p:pic>
          <p:nvPicPr>
            <p:cNvPr id="201" name="Picture 20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-965685"/>
              <a:ext cx="457200" cy="296447"/>
            </a:xfrm>
            <a:prstGeom prst="rect">
              <a:avLst/>
            </a:prstGeom>
          </p:spPr>
        </p:pic>
        <p:pic>
          <p:nvPicPr>
            <p:cNvPr id="202" name="Picture 20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-965685"/>
              <a:ext cx="457200" cy="296447"/>
            </a:xfrm>
            <a:prstGeom prst="rect">
              <a:avLst/>
            </a:prstGeom>
          </p:spPr>
        </p:pic>
      </p:grpSp>
      <p:grpSp>
        <p:nvGrpSpPr>
          <p:cNvPr id="203" name="Group 202"/>
          <p:cNvGrpSpPr/>
          <p:nvPr/>
        </p:nvGrpSpPr>
        <p:grpSpPr>
          <a:xfrm>
            <a:off x="901700" y="1748032"/>
            <a:ext cx="7340600" cy="296447"/>
            <a:chOff x="901700" y="-965685"/>
            <a:chExt cx="7340600" cy="296447"/>
          </a:xfrm>
        </p:grpSpPr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-965685"/>
              <a:ext cx="457200" cy="296447"/>
            </a:xfrm>
            <a:prstGeom prst="rect">
              <a:avLst/>
            </a:prstGeom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-965685"/>
              <a:ext cx="457200" cy="296447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-965685"/>
              <a:ext cx="457200" cy="296447"/>
            </a:xfrm>
            <a:prstGeom prst="rect">
              <a:avLst/>
            </a:prstGeom>
          </p:spPr>
        </p:pic>
        <p:pic>
          <p:nvPicPr>
            <p:cNvPr id="207" name="Picture 20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-965685"/>
              <a:ext cx="457200" cy="296447"/>
            </a:xfrm>
            <a:prstGeom prst="rect">
              <a:avLst/>
            </a:prstGeom>
          </p:spPr>
        </p:pic>
        <p:pic>
          <p:nvPicPr>
            <p:cNvPr id="208" name="Picture 20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-965685"/>
              <a:ext cx="457200" cy="296447"/>
            </a:xfrm>
            <a:prstGeom prst="rect">
              <a:avLst/>
            </a:prstGeom>
          </p:spPr>
        </p:pic>
        <p:pic>
          <p:nvPicPr>
            <p:cNvPr id="209" name="Picture 20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-965685"/>
              <a:ext cx="457200" cy="296447"/>
            </a:xfrm>
            <a:prstGeom prst="rect">
              <a:avLst/>
            </a:prstGeom>
          </p:spPr>
        </p:pic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-965685"/>
              <a:ext cx="457200" cy="296447"/>
            </a:xfrm>
            <a:prstGeom prst="rect">
              <a:avLst/>
            </a:prstGeom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-965685"/>
              <a:ext cx="457200" cy="296447"/>
            </a:xfrm>
            <a:prstGeom prst="rect">
              <a:avLst/>
            </a:prstGeom>
          </p:spPr>
        </p:pic>
        <p:pic>
          <p:nvPicPr>
            <p:cNvPr id="212" name="Picture 2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-965685"/>
              <a:ext cx="457200" cy="296447"/>
            </a:xfrm>
            <a:prstGeom prst="rect">
              <a:avLst/>
            </a:prstGeom>
          </p:spPr>
        </p:pic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-965685"/>
              <a:ext cx="457200" cy="296447"/>
            </a:xfrm>
            <a:prstGeom prst="rect">
              <a:avLst/>
            </a:prstGeom>
          </p:spPr>
        </p:pic>
        <p:pic>
          <p:nvPicPr>
            <p:cNvPr id="214" name="Picture 2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-965685"/>
              <a:ext cx="457200" cy="296447"/>
            </a:xfrm>
            <a:prstGeom prst="rect">
              <a:avLst/>
            </a:prstGeom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-965685"/>
              <a:ext cx="457200" cy="296447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-965685"/>
              <a:ext cx="457200" cy="296447"/>
            </a:xfrm>
            <a:prstGeom prst="rect">
              <a:avLst/>
            </a:prstGeom>
          </p:spPr>
        </p:pic>
        <p:pic>
          <p:nvPicPr>
            <p:cNvPr id="217" name="Picture 2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-965685"/>
              <a:ext cx="457200" cy="296447"/>
            </a:xfrm>
            <a:prstGeom prst="rect">
              <a:avLst/>
            </a:prstGeom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-965685"/>
              <a:ext cx="457200" cy="296447"/>
            </a:xfrm>
            <a:prstGeom prst="rect">
              <a:avLst/>
            </a:prstGeom>
          </p:spPr>
        </p:pic>
      </p:grpSp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2648692"/>
            <a:ext cx="457200" cy="29644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1" y="2648692"/>
            <a:ext cx="457200" cy="29644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42" y="2648692"/>
            <a:ext cx="457200" cy="29644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713" y="2648692"/>
            <a:ext cx="457200" cy="29644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84" y="2648692"/>
            <a:ext cx="457200" cy="29644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5" y="2648692"/>
            <a:ext cx="457200" cy="29644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26" y="2648692"/>
            <a:ext cx="457200" cy="2964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7" y="2648692"/>
            <a:ext cx="457200" cy="2964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068" y="2648692"/>
            <a:ext cx="457200" cy="29644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739" y="2648692"/>
            <a:ext cx="457200" cy="29644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410" y="2648692"/>
            <a:ext cx="457200" cy="29644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081" y="2648692"/>
            <a:ext cx="457200" cy="29644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901700" y="2648692"/>
            <a:ext cx="7338437" cy="296447"/>
            <a:chOff x="901700" y="2648692"/>
            <a:chExt cx="7338437" cy="296447"/>
          </a:xfrm>
        </p:grpSpPr>
        <p:pic>
          <p:nvPicPr>
            <p:cNvPr id="220" name="Picture 2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648692"/>
              <a:ext cx="457200" cy="296447"/>
            </a:xfrm>
            <a:prstGeom prst="rect">
              <a:avLst/>
            </a:prstGeom>
          </p:spPr>
        </p:pic>
        <p:pic>
          <p:nvPicPr>
            <p:cNvPr id="221" name="Picture 2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648692"/>
              <a:ext cx="457200" cy="296447"/>
            </a:xfrm>
            <a:prstGeom prst="rect">
              <a:avLst/>
            </a:prstGeom>
          </p:spPr>
        </p:pic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648692"/>
              <a:ext cx="457200" cy="296447"/>
            </a:xfrm>
            <a:prstGeom prst="rect">
              <a:avLst/>
            </a:prstGeom>
          </p:spPr>
        </p:pic>
        <p:pic>
          <p:nvPicPr>
            <p:cNvPr id="223" name="Picture 2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648692"/>
              <a:ext cx="457200" cy="296447"/>
            </a:xfrm>
            <a:prstGeom prst="rect">
              <a:avLst/>
            </a:prstGeom>
          </p:spPr>
        </p:pic>
        <p:pic>
          <p:nvPicPr>
            <p:cNvPr id="224" name="Picture 2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648692"/>
              <a:ext cx="457200" cy="296447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648692"/>
              <a:ext cx="457200" cy="296447"/>
            </a:xfrm>
            <a:prstGeom prst="rect">
              <a:avLst/>
            </a:prstGeom>
          </p:spPr>
        </p:pic>
        <p:pic>
          <p:nvPicPr>
            <p:cNvPr id="226" name="Picture 2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648692"/>
              <a:ext cx="457200" cy="296447"/>
            </a:xfrm>
            <a:prstGeom prst="rect">
              <a:avLst/>
            </a:prstGeom>
          </p:spPr>
        </p:pic>
        <p:pic>
          <p:nvPicPr>
            <p:cNvPr id="227" name="Picture 2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648692"/>
              <a:ext cx="457200" cy="296447"/>
            </a:xfrm>
            <a:prstGeom prst="rect">
              <a:avLst/>
            </a:prstGeom>
          </p:spPr>
        </p:pic>
        <p:pic>
          <p:nvPicPr>
            <p:cNvPr id="228" name="Picture 2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648692"/>
              <a:ext cx="457200" cy="296447"/>
            </a:xfrm>
            <a:prstGeom prst="rect">
              <a:avLst/>
            </a:prstGeom>
          </p:spPr>
        </p:pic>
        <p:pic>
          <p:nvPicPr>
            <p:cNvPr id="229" name="Picture 22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648692"/>
              <a:ext cx="457200" cy="296447"/>
            </a:xfrm>
            <a:prstGeom prst="rect">
              <a:avLst/>
            </a:prstGeom>
          </p:spPr>
        </p:pic>
        <p:pic>
          <p:nvPicPr>
            <p:cNvPr id="230" name="Picture 2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648692"/>
              <a:ext cx="457200" cy="296447"/>
            </a:xfrm>
            <a:prstGeom prst="rect">
              <a:avLst/>
            </a:prstGeom>
          </p:spPr>
        </p:pic>
        <p:pic>
          <p:nvPicPr>
            <p:cNvPr id="231" name="Picture 2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648692"/>
              <a:ext cx="457200" cy="296447"/>
            </a:xfrm>
            <a:prstGeom prst="rect">
              <a:avLst/>
            </a:prstGeom>
          </p:spPr>
        </p:pic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9595" y="2648692"/>
              <a:ext cx="457200" cy="296447"/>
            </a:xfrm>
            <a:prstGeom prst="rect">
              <a:avLst/>
            </a:prstGeom>
          </p:spPr>
        </p:pic>
        <p:pic>
          <p:nvPicPr>
            <p:cNvPr id="232" name="Picture 23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1266" y="2648692"/>
              <a:ext cx="457200" cy="296447"/>
            </a:xfrm>
            <a:prstGeom prst="rect">
              <a:avLst/>
            </a:prstGeom>
          </p:spPr>
        </p:pic>
        <p:pic>
          <p:nvPicPr>
            <p:cNvPr id="233" name="Picture 2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2937" y="2648692"/>
              <a:ext cx="457200" cy="2964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4406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901700" y="1297702"/>
            <a:ext cx="7340600" cy="296447"/>
            <a:chOff x="901700" y="1097652"/>
            <a:chExt cx="7340600" cy="29644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1097652"/>
              <a:ext cx="457200" cy="296447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1097652"/>
              <a:ext cx="457200" cy="296447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1097652"/>
              <a:ext cx="457200" cy="296447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1097652"/>
              <a:ext cx="457200" cy="29644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1097652"/>
              <a:ext cx="457200" cy="29644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1097652"/>
              <a:ext cx="457200" cy="29644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1097652"/>
              <a:ext cx="457200" cy="29644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1097652"/>
              <a:ext cx="457200" cy="296447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1097652"/>
              <a:ext cx="457200" cy="2964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1097652"/>
              <a:ext cx="457200" cy="296447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1097652"/>
              <a:ext cx="457200" cy="296447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1097652"/>
              <a:ext cx="457200" cy="296447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1097652"/>
              <a:ext cx="457200" cy="296447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1097652"/>
              <a:ext cx="457200" cy="296447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1097652"/>
              <a:ext cx="457200" cy="296447"/>
            </a:xfrm>
            <a:prstGeom prst="rect">
              <a:avLst/>
            </a:prstGeom>
          </p:spPr>
        </p:pic>
      </p:grpSp>
      <p:grpSp>
        <p:nvGrpSpPr>
          <p:cNvPr id="135" name="Group 134"/>
          <p:cNvGrpSpPr/>
          <p:nvPr/>
        </p:nvGrpSpPr>
        <p:grpSpPr>
          <a:xfrm>
            <a:off x="901700" y="1748032"/>
            <a:ext cx="7340600" cy="296447"/>
            <a:chOff x="901700" y="1560474"/>
            <a:chExt cx="7340600" cy="296447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1560474"/>
              <a:ext cx="457200" cy="29644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1560474"/>
              <a:ext cx="457200" cy="29644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1560474"/>
              <a:ext cx="457200" cy="296447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1560474"/>
              <a:ext cx="457200" cy="296447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1560474"/>
              <a:ext cx="457200" cy="296447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1560474"/>
              <a:ext cx="457200" cy="296447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1560474"/>
              <a:ext cx="457200" cy="29644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1560474"/>
              <a:ext cx="457200" cy="296447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1560474"/>
              <a:ext cx="457200" cy="296447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1560474"/>
              <a:ext cx="457200" cy="29644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1560474"/>
              <a:ext cx="457200" cy="296447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1560474"/>
              <a:ext cx="457200" cy="296447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1560474"/>
              <a:ext cx="457200" cy="296447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1560474"/>
              <a:ext cx="457200" cy="296447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1560474"/>
              <a:ext cx="457200" cy="296447"/>
            </a:xfrm>
            <a:prstGeom prst="rect">
              <a:avLst/>
            </a:prstGeom>
          </p:spPr>
        </p:pic>
      </p:grpSp>
      <p:grpSp>
        <p:nvGrpSpPr>
          <p:cNvPr id="134" name="Group 133"/>
          <p:cNvGrpSpPr/>
          <p:nvPr/>
        </p:nvGrpSpPr>
        <p:grpSpPr>
          <a:xfrm>
            <a:off x="901700" y="2198362"/>
            <a:ext cx="7340600" cy="296447"/>
            <a:chOff x="901700" y="2023296"/>
            <a:chExt cx="7340600" cy="296447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023296"/>
              <a:ext cx="457200" cy="296447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023296"/>
              <a:ext cx="457200" cy="296447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023296"/>
              <a:ext cx="457200" cy="296447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023296"/>
              <a:ext cx="457200" cy="29644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023296"/>
              <a:ext cx="457200" cy="29644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023296"/>
              <a:ext cx="457200" cy="296447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023296"/>
              <a:ext cx="457200" cy="296447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023296"/>
              <a:ext cx="457200" cy="296447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023296"/>
              <a:ext cx="457200" cy="296447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023296"/>
              <a:ext cx="457200" cy="296447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023296"/>
              <a:ext cx="457200" cy="296447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023296"/>
              <a:ext cx="457200" cy="296447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2023296"/>
              <a:ext cx="457200" cy="296447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2023296"/>
              <a:ext cx="457200" cy="296447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2023296"/>
              <a:ext cx="457200" cy="296447"/>
            </a:xfrm>
            <a:prstGeom prst="rect">
              <a:avLst/>
            </a:prstGeom>
          </p:spPr>
        </p:pic>
      </p:grpSp>
      <p:grpSp>
        <p:nvGrpSpPr>
          <p:cNvPr id="132" name="Group 131"/>
          <p:cNvGrpSpPr/>
          <p:nvPr/>
        </p:nvGrpSpPr>
        <p:grpSpPr>
          <a:xfrm>
            <a:off x="901700" y="3099022"/>
            <a:ext cx="7340600" cy="296447"/>
            <a:chOff x="901700" y="2948940"/>
            <a:chExt cx="7340600" cy="296447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948940"/>
              <a:ext cx="457200" cy="296447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948940"/>
              <a:ext cx="457200" cy="296447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948940"/>
              <a:ext cx="457200" cy="296447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948940"/>
              <a:ext cx="457200" cy="296447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948940"/>
              <a:ext cx="457200" cy="296447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948940"/>
              <a:ext cx="457200" cy="296447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948940"/>
              <a:ext cx="457200" cy="296447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948940"/>
              <a:ext cx="457200" cy="296447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948940"/>
              <a:ext cx="457200" cy="296447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948940"/>
              <a:ext cx="457200" cy="296447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948940"/>
              <a:ext cx="457200" cy="296447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948940"/>
              <a:ext cx="457200" cy="296447"/>
            </a:xfrm>
            <a:prstGeom prst="rect">
              <a:avLst/>
            </a:prstGeom>
          </p:spPr>
        </p:pic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2948940"/>
              <a:ext cx="457200" cy="296447"/>
            </a:xfrm>
            <a:prstGeom prst="rect">
              <a:avLst/>
            </a:prstGeom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2948940"/>
              <a:ext cx="457200" cy="296447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2948940"/>
              <a:ext cx="457200" cy="296447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901700" y="847372"/>
            <a:ext cx="7340600" cy="296447"/>
            <a:chOff x="901700" y="634830"/>
            <a:chExt cx="7340600" cy="296447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634830"/>
              <a:ext cx="457200" cy="296447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634830"/>
              <a:ext cx="457200" cy="296447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634830"/>
              <a:ext cx="457200" cy="296447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634830"/>
              <a:ext cx="457200" cy="296447"/>
            </a:xfrm>
            <a:prstGeom prst="rect">
              <a:avLst/>
            </a:prstGeom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634830"/>
              <a:ext cx="457200" cy="296447"/>
            </a:xfrm>
            <a:prstGeom prst="rect">
              <a:avLst/>
            </a:prstGeom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634830"/>
              <a:ext cx="457200" cy="296447"/>
            </a:xfrm>
            <a:prstGeom prst="rect">
              <a:avLst/>
            </a:prstGeom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634830"/>
              <a:ext cx="457200" cy="296447"/>
            </a:xfrm>
            <a:prstGeom prst="rect">
              <a:avLst/>
            </a:prstGeom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634830"/>
              <a:ext cx="457200" cy="296447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634830"/>
              <a:ext cx="457200" cy="296447"/>
            </a:xfrm>
            <a:prstGeom prst="rect">
              <a:avLst/>
            </a:prstGeom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634830"/>
              <a:ext cx="457200" cy="296447"/>
            </a:xfrm>
            <a:prstGeom prst="rect">
              <a:avLst/>
            </a:prstGeom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634830"/>
              <a:ext cx="457200" cy="296447"/>
            </a:xfrm>
            <a:prstGeom prst="rect">
              <a:avLst/>
            </a:prstGeom>
          </p:spPr>
        </p:pic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634830"/>
              <a:ext cx="457200" cy="296447"/>
            </a:xfrm>
            <a:prstGeom prst="rect">
              <a:avLst/>
            </a:prstGeom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634830"/>
              <a:ext cx="457200" cy="296447"/>
            </a:xfrm>
            <a:prstGeom prst="rect">
              <a:avLst/>
            </a:prstGeom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634830"/>
              <a:ext cx="457200" cy="296447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634830"/>
              <a:ext cx="457200" cy="296447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901700" y="3549352"/>
            <a:ext cx="2423884" cy="296447"/>
            <a:chOff x="901700" y="3380740"/>
            <a:chExt cx="2423884" cy="296447"/>
          </a:xfrm>
        </p:grpSpPr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3380740"/>
              <a:ext cx="457200" cy="296447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3380740"/>
              <a:ext cx="457200" cy="296447"/>
            </a:xfrm>
            <a:prstGeom prst="rect">
              <a:avLst/>
            </a:prstGeom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3380740"/>
              <a:ext cx="457200" cy="296447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3380740"/>
              <a:ext cx="457200" cy="296447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3380740"/>
              <a:ext cx="457200" cy="296447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901700" y="3999682"/>
            <a:ext cx="2423884" cy="296447"/>
            <a:chOff x="901700" y="3787140"/>
            <a:chExt cx="2423884" cy="296447"/>
          </a:xfrm>
        </p:grpSpPr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3787140"/>
              <a:ext cx="457200" cy="296447"/>
            </a:xfrm>
            <a:prstGeom prst="rect">
              <a:avLst/>
            </a:prstGeom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3787140"/>
              <a:ext cx="457200" cy="296447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3787140"/>
              <a:ext cx="457200" cy="296447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3787140"/>
              <a:ext cx="457200" cy="296447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3787140"/>
              <a:ext cx="457200" cy="296447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901700" y="1297702"/>
            <a:ext cx="1440542" cy="296447"/>
            <a:chOff x="901700" y="1297702"/>
            <a:chExt cx="1440542" cy="2964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1297702"/>
              <a:ext cx="457200" cy="296447"/>
            </a:xfrm>
            <a:prstGeom prst="rect">
              <a:avLst/>
            </a:prstGeom>
          </p:spPr>
        </p:pic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1297702"/>
              <a:ext cx="457200" cy="296447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1297702"/>
              <a:ext cx="457200" cy="296447"/>
            </a:xfrm>
            <a:prstGeom prst="rect">
              <a:avLst/>
            </a:prstGeom>
          </p:spPr>
        </p:pic>
      </p:grpSp>
      <p:grpSp>
        <p:nvGrpSpPr>
          <p:cNvPr id="171" name="Group 170"/>
          <p:cNvGrpSpPr/>
          <p:nvPr/>
        </p:nvGrpSpPr>
        <p:grpSpPr>
          <a:xfrm>
            <a:off x="901700" y="847372"/>
            <a:ext cx="7340600" cy="296447"/>
            <a:chOff x="901700" y="-965685"/>
            <a:chExt cx="7340600" cy="296447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-965685"/>
              <a:ext cx="457200" cy="296447"/>
            </a:xfrm>
            <a:prstGeom prst="rect">
              <a:avLst/>
            </a:prstGeom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-965685"/>
              <a:ext cx="457200" cy="296447"/>
            </a:xfrm>
            <a:prstGeom prst="rect">
              <a:avLst/>
            </a:prstGeom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-965685"/>
              <a:ext cx="457200" cy="296447"/>
            </a:xfrm>
            <a:prstGeom prst="rect">
              <a:avLst/>
            </a:prstGeom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-965685"/>
              <a:ext cx="457200" cy="296447"/>
            </a:xfrm>
            <a:prstGeom prst="rect">
              <a:avLst/>
            </a:prstGeom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-965685"/>
              <a:ext cx="457200" cy="296447"/>
            </a:xfrm>
            <a:prstGeom prst="rect">
              <a:avLst/>
            </a:prstGeom>
          </p:spPr>
        </p:pic>
        <p:pic>
          <p:nvPicPr>
            <p:cNvPr id="177" name="Picture 17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-965685"/>
              <a:ext cx="457200" cy="296447"/>
            </a:xfrm>
            <a:prstGeom prst="rect">
              <a:avLst/>
            </a:prstGeom>
          </p:spPr>
        </p:pic>
        <p:pic>
          <p:nvPicPr>
            <p:cNvPr id="178" name="Picture 1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-965685"/>
              <a:ext cx="457200" cy="296447"/>
            </a:xfrm>
            <a:prstGeom prst="rect">
              <a:avLst/>
            </a:prstGeom>
          </p:spPr>
        </p:pic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-965685"/>
              <a:ext cx="457200" cy="296447"/>
            </a:xfrm>
            <a:prstGeom prst="rect">
              <a:avLst/>
            </a:prstGeom>
          </p:spPr>
        </p:pic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-965685"/>
              <a:ext cx="457200" cy="296447"/>
            </a:xfrm>
            <a:prstGeom prst="rect">
              <a:avLst/>
            </a:prstGeom>
          </p:spPr>
        </p:pic>
        <p:pic>
          <p:nvPicPr>
            <p:cNvPr id="181" name="Picture 1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-965685"/>
              <a:ext cx="457200" cy="296447"/>
            </a:xfrm>
            <a:prstGeom prst="rect">
              <a:avLst/>
            </a:prstGeom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-965685"/>
              <a:ext cx="457200" cy="296447"/>
            </a:xfrm>
            <a:prstGeom prst="rect">
              <a:avLst/>
            </a:prstGeom>
          </p:spPr>
        </p:pic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-965685"/>
              <a:ext cx="457200" cy="296447"/>
            </a:xfrm>
            <a:prstGeom prst="rect">
              <a:avLst/>
            </a:prstGeom>
          </p:spPr>
        </p:pic>
        <p:pic>
          <p:nvPicPr>
            <p:cNvPr id="184" name="Picture 18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-965685"/>
              <a:ext cx="457200" cy="296447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-965685"/>
              <a:ext cx="457200" cy="296447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-965685"/>
              <a:ext cx="457200" cy="296447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901700" y="2648692"/>
            <a:ext cx="7340600" cy="296447"/>
            <a:chOff x="901700" y="2648692"/>
            <a:chExt cx="7340600" cy="296447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752" y="2648692"/>
              <a:ext cx="457200" cy="296447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423" y="2648692"/>
              <a:ext cx="457200" cy="296447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100" y="2648692"/>
              <a:ext cx="457200" cy="296447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00" y="2648692"/>
              <a:ext cx="457200" cy="296447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371" y="2648692"/>
              <a:ext cx="457200" cy="296447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042" y="2648692"/>
              <a:ext cx="457200" cy="296447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713" y="2648692"/>
              <a:ext cx="457200" cy="296447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384" y="2648692"/>
              <a:ext cx="457200" cy="296447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0055" y="2648692"/>
              <a:ext cx="457200" cy="296447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726" y="2648692"/>
              <a:ext cx="457200" cy="296447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97" y="2648692"/>
              <a:ext cx="457200" cy="296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5068" y="2648692"/>
              <a:ext cx="457200" cy="296447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6739" y="2648692"/>
              <a:ext cx="457200" cy="296447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410" y="2648692"/>
              <a:ext cx="457200" cy="296447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081" y="2648692"/>
              <a:ext cx="457200" cy="296447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057804" y="3336538"/>
            <a:ext cx="5375333" cy="1649472"/>
            <a:chOff x="3057804" y="3336538"/>
            <a:chExt cx="5375333" cy="1649472"/>
          </a:xfrm>
        </p:grpSpPr>
        <p:sp>
          <p:nvSpPr>
            <p:cNvPr id="18" name="TextBox 17"/>
            <p:cNvSpPr txBox="1"/>
            <p:nvPr/>
          </p:nvSpPr>
          <p:spPr>
            <a:xfrm>
              <a:off x="5355768" y="3500437"/>
              <a:ext cx="3077369" cy="1089529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of </a:t>
              </a: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freshmen are estimated to earn a bachelor’s degree within 10 </a:t>
              </a:r>
              <a:r>
                <a:rPr lang="en-US" dirty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years of starting </a:t>
              </a:r>
              <a:endParaRPr lang="en-US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endParaRPr>
            </a:p>
            <a:p>
              <a:pPr>
                <a:lnSpc>
                  <a:spcPct val="90000"/>
                </a:lnSpc>
              </a:pP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high </a:t>
              </a:r>
              <a:r>
                <a:rPr lang="en-US" dirty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school</a:t>
              </a:r>
              <a:r>
                <a:rPr lang="en-US" dirty="0" smtClean="0">
                  <a:solidFill>
                    <a:srgbClr val="191918"/>
                  </a:solidFill>
                  <a:latin typeface="Graphik" charset="0"/>
                  <a:ea typeface="Graphik" charset="0"/>
                  <a:cs typeface="Graphik" charset="0"/>
                </a:rPr>
                <a:t>.*</a:t>
              </a:r>
              <a:endParaRPr lang="en-US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483782" y="3336538"/>
              <a:ext cx="214994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 smtClean="0">
                  <a:solidFill>
                    <a:srgbClr val="7C0622"/>
                  </a:solidFill>
                  <a:latin typeface="Graphik" charset="0"/>
                  <a:ea typeface="Graphik" charset="0"/>
                  <a:cs typeface="Graphik" charset="0"/>
                </a:rPr>
                <a:t>18% </a:t>
              </a:r>
              <a:endParaRPr lang="en-US" sz="72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57804" y="4724400"/>
              <a:ext cx="3028393" cy="261610"/>
            </a:xfrm>
            <a:prstGeom prst="rect">
              <a:avLst/>
            </a:prstGeom>
          </p:spPr>
          <p:txBody>
            <a:bodyPr vert="horz" wrap="none" rtlCol="0">
              <a:spAutoFit/>
            </a:bodyPr>
            <a:lstStyle/>
            <a:p>
              <a:r>
                <a:rPr lang="en-US" sz="1100" smtClean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* Based 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on </a:t>
              </a:r>
              <a:r>
                <a:rPr lang="en-US" sz="1100" dirty="0" smtClean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current </a:t>
              </a: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attainment percentages</a:t>
              </a:r>
              <a:endParaRPr lang="en-US" sz="1100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97846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2302" y="2319488"/>
            <a:ext cx="90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57%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8026" y="1748926"/>
            <a:ext cx="2152302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rPr>
              <a:t>HS graduation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1334" y="2319488"/>
            <a:ext cx="1083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2006: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05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  <p:grpSp>
        <p:nvGrpSpPr>
          <p:cNvPr id="147" name="Group 146"/>
          <p:cNvGrpSpPr/>
          <p:nvPr/>
        </p:nvGrpSpPr>
        <p:grpSpPr>
          <a:xfrm>
            <a:off x="691335" y="1748925"/>
            <a:ext cx="2254304" cy="1645649"/>
            <a:chOff x="691334" y="1925235"/>
            <a:chExt cx="2254304" cy="1645650"/>
          </a:xfrm>
        </p:grpSpPr>
        <p:sp>
          <p:nvSpPr>
            <p:cNvPr id="3" name="Rectangle 2"/>
            <p:cNvSpPr/>
            <p:nvPr/>
          </p:nvSpPr>
          <p:spPr>
            <a:xfrm>
              <a:off x="2042300" y="2495798"/>
              <a:ext cx="90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E8E9E"/>
                  </a:solidFill>
                  <a:latin typeface="Graphik" charset="0"/>
                  <a:ea typeface="Graphik" charset="0"/>
                  <a:cs typeface="Graphik" charset="0"/>
                </a:rPr>
                <a:t>57%</a:t>
              </a:r>
              <a:endParaRPr lang="en-US" sz="2800" dirty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8025" y="1925235"/>
              <a:ext cx="2152302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HS graduation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1334" y="2495798"/>
              <a:ext cx="10832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E8E9E"/>
                  </a:solidFill>
                  <a:latin typeface="Graphik" charset="0"/>
                  <a:ea typeface="Graphik" charset="0"/>
                  <a:cs typeface="Graphik" charset="0"/>
                </a:rPr>
                <a:t>2006:</a:t>
              </a:r>
              <a:endParaRPr lang="en-US" sz="2800" dirty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91334" y="3047665"/>
              <a:ext cx="10832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mtClean="0">
                  <a:solidFill>
                    <a:srgbClr val="7C0622"/>
                  </a:solidFill>
                  <a:latin typeface="Graphik Medium" charset="0"/>
                  <a:ea typeface="Graphik Medium" charset="0"/>
                  <a:cs typeface="Graphik Medium" charset="0"/>
                </a:rPr>
                <a:t>2015:</a:t>
              </a:r>
              <a:endParaRPr lang="en-US" sz="2800" dirty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042301" y="3047665"/>
              <a:ext cx="90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7C0622"/>
                  </a:solidFill>
                  <a:latin typeface="Graphik Medium" charset="0"/>
                  <a:ea typeface="Graphik Medium" charset="0"/>
                  <a:cs typeface="Graphik Medium" charset="0"/>
                </a:rPr>
                <a:t>74%</a:t>
              </a:r>
              <a:endParaRPr lang="en-US" sz="2800" dirty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453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2302" y="2319488"/>
            <a:ext cx="90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33%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218" y="1748926"/>
            <a:ext cx="2750873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rPr>
              <a:t>College enrollment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1334" y="2319488"/>
            <a:ext cx="1083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2006: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66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416218" y="1748925"/>
            <a:ext cx="2750873" cy="1645649"/>
            <a:chOff x="416217" y="1925235"/>
            <a:chExt cx="2750873" cy="1645650"/>
          </a:xfrm>
        </p:grpSpPr>
        <p:sp>
          <p:nvSpPr>
            <p:cNvPr id="3" name="Rectangle 2"/>
            <p:cNvSpPr/>
            <p:nvPr/>
          </p:nvSpPr>
          <p:spPr>
            <a:xfrm>
              <a:off x="2042301" y="2495798"/>
              <a:ext cx="90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E8E9E"/>
                  </a:solidFill>
                  <a:latin typeface="Graphik" charset="0"/>
                  <a:ea typeface="Graphik" charset="0"/>
                  <a:cs typeface="Graphik" charset="0"/>
                </a:rPr>
                <a:t>33%</a:t>
              </a:r>
              <a:endParaRPr lang="en-US" sz="2800" dirty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16217" y="1925235"/>
              <a:ext cx="275087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Graphik" charset="0"/>
                  <a:ea typeface="Graphik" charset="0"/>
                  <a:cs typeface="Graphik" charset="0"/>
                </a:rPr>
                <a:t>College enrollment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1334" y="2495798"/>
              <a:ext cx="10832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E8E9E"/>
                  </a:solidFill>
                  <a:latin typeface="Graphik" charset="0"/>
                  <a:ea typeface="Graphik" charset="0"/>
                  <a:cs typeface="Graphik" charset="0"/>
                </a:rPr>
                <a:t>2006:</a:t>
              </a:r>
              <a:endParaRPr lang="en-US" sz="2800" dirty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91334" y="3047665"/>
              <a:ext cx="10832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7C0622"/>
                  </a:solidFill>
                  <a:latin typeface="Graphik Medium" charset="0"/>
                  <a:ea typeface="Graphik Medium" charset="0"/>
                  <a:cs typeface="Graphik Medium" charset="0"/>
                </a:rPr>
                <a:t>2015:</a:t>
              </a:r>
              <a:endParaRPr lang="en-US" sz="2800" dirty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042300" y="3047665"/>
              <a:ext cx="90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7C0622"/>
                  </a:solidFill>
                  <a:latin typeface="Graphik Medium" charset="0"/>
                  <a:ea typeface="Graphik Medium" charset="0"/>
                  <a:cs typeface="Graphik Medium" charset="0"/>
                </a:rPr>
                <a:t>42%</a:t>
              </a:r>
              <a:endParaRPr lang="en-US" sz="2800" dirty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endParaRPr>
            </a:p>
          </p:txBody>
        </p:sp>
      </p:grpSp>
      <p:pic>
        <p:nvPicPr>
          <p:cNvPr id="123" name="Picture 12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218" name="Picture 2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219" name="Picture 2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228" name="Picture 2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233" name="Picture 2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235" name="Picture 2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237" name="Picture 2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241" name="Picture 2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242" name="Picture 2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244" name="Picture 2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25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2302" y="2319488"/>
            <a:ext cx="90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46%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427" y="1748926"/>
            <a:ext cx="276845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1334" y="2319488"/>
            <a:ext cx="1083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2006: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50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2302" y="2319488"/>
            <a:ext cx="90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46%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427" y="1748926"/>
            <a:ext cx="276845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rPr>
              <a:t>College graduation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1334" y="2319488"/>
            <a:ext cx="1083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E8E9E"/>
                </a:solidFill>
                <a:latin typeface="Graphik" charset="0"/>
                <a:ea typeface="Graphik" charset="0"/>
                <a:cs typeface="Graphik" charset="0"/>
              </a:rPr>
              <a:t>2006:</a:t>
            </a:r>
            <a:endParaRPr lang="en-US" sz="2800" dirty="0">
              <a:solidFill>
                <a:srgbClr val="CE8E9E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91335" y="2871355"/>
            <a:ext cx="1083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rPr>
              <a:t>2015:</a:t>
            </a:r>
            <a:endParaRPr lang="en-US" sz="2800" dirty="0">
              <a:solidFill>
                <a:srgbClr val="7C0622"/>
              </a:solidFill>
              <a:latin typeface="Graphik Medium" charset="0"/>
              <a:ea typeface="Graphik Medium" charset="0"/>
              <a:cs typeface="Graphik Medium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042302" y="2871355"/>
            <a:ext cx="90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7C0622"/>
                </a:solidFill>
                <a:latin typeface="Graphik Medium" charset="0"/>
                <a:ea typeface="Graphik Medium" charset="0"/>
                <a:cs typeface="Graphik Medium" charset="0"/>
              </a:rPr>
              <a:t>50%</a:t>
            </a:r>
            <a:endParaRPr lang="en-US" sz="2800" dirty="0">
              <a:solidFill>
                <a:srgbClr val="7C0622"/>
              </a:solidFill>
              <a:latin typeface="Graphik Medium" charset="0"/>
              <a:ea typeface="Graphik Medium" charset="0"/>
              <a:cs typeface="Graphik Medium" charset="0"/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829001"/>
            <a:ext cx="175585" cy="472264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829001"/>
            <a:ext cx="175585" cy="472264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829001"/>
            <a:ext cx="175585" cy="472264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829001"/>
            <a:ext cx="175585" cy="472264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829001"/>
            <a:ext cx="175585" cy="472264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829001"/>
            <a:ext cx="175585" cy="472264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829001"/>
            <a:ext cx="175585" cy="472264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829001"/>
            <a:ext cx="175585" cy="472264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829001"/>
            <a:ext cx="175585" cy="472264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829001"/>
            <a:ext cx="175585" cy="472264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159503"/>
            <a:ext cx="175585" cy="472264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159503"/>
            <a:ext cx="175585" cy="472264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159503"/>
            <a:ext cx="175585" cy="472264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159503"/>
            <a:ext cx="175585" cy="472264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159503"/>
            <a:ext cx="175585" cy="472264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159503"/>
            <a:ext cx="175585" cy="472264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159503"/>
            <a:ext cx="175585" cy="472264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159503"/>
            <a:ext cx="175585" cy="472264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159503"/>
            <a:ext cx="175585" cy="472264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159503"/>
            <a:ext cx="175585" cy="472264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1495294"/>
            <a:ext cx="175585" cy="472264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1495294"/>
            <a:ext cx="175585" cy="472264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1495294"/>
            <a:ext cx="175585" cy="472264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639577" y="1495294"/>
            <a:ext cx="175585" cy="472264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138902" y="1495294"/>
            <a:ext cx="175585" cy="472264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638227" y="1495294"/>
            <a:ext cx="175585" cy="472264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137551" y="1495294"/>
            <a:ext cx="175585" cy="472264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636877" y="1495294"/>
            <a:ext cx="175585" cy="472264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136202" y="1495294"/>
            <a:ext cx="175585" cy="472264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635527" y="1495294"/>
            <a:ext cx="175585" cy="472264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901898" y="1825796"/>
            <a:ext cx="175585" cy="472264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401221" y="1825796"/>
            <a:ext cx="175585" cy="472264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900546" y="1825796"/>
            <a:ext cx="175585" cy="472264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6399871" y="1825796"/>
            <a:ext cx="175585" cy="472264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899196" y="1825796"/>
            <a:ext cx="175585" cy="472264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5398519" y="1825796"/>
            <a:ext cx="175585" cy="472264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897846" y="1825796"/>
            <a:ext cx="175585" cy="472264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4397171" y="1825796"/>
            <a:ext cx="175585" cy="472264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896496" y="1825796"/>
            <a:ext cx="175585" cy="472264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3395819" y="1825796"/>
            <a:ext cx="175585" cy="472264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8141604" y="2171921"/>
            <a:ext cx="175585" cy="472264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640927" y="2171921"/>
            <a:ext cx="175585" cy="472264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7140252" y="2171921"/>
            <a:ext cx="175585" cy="472264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577" y="2171921"/>
            <a:ext cx="175585" cy="472264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8902" y="2171921"/>
            <a:ext cx="175585" cy="472264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8227" y="2171921"/>
            <a:ext cx="175585" cy="472264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37551" y="2171921"/>
            <a:ext cx="175585" cy="472264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36877" y="2171921"/>
            <a:ext cx="175585" cy="472264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6202" y="2171921"/>
            <a:ext cx="175585" cy="472264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3">
            <a:lum bright="10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527" y="2171921"/>
            <a:ext cx="175585" cy="472264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898" y="2502423"/>
            <a:ext cx="175585" cy="472264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221" y="2502423"/>
            <a:ext cx="175585" cy="472264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546" y="2502423"/>
            <a:ext cx="175585" cy="472264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871" y="2502423"/>
            <a:ext cx="175585" cy="472264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2502423"/>
            <a:ext cx="175585" cy="472264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2502423"/>
            <a:ext cx="175585" cy="472264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2502423"/>
            <a:ext cx="175585" cy="472264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2502423"/>
            <a:ext cx="175585" cy="472264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2502423"/>
            <a:ext cx="175585" cy="472264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2502423"/>
            <a:ext cx="175585" cy="472264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2838214"/>
            <a:ext cx="175585" cy="472264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2838214"/>
            <a:ext cx="175585" cy="472264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2838214"/>
            <a:ext cx="175585" cy="472264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2838214"/>
            <a:ext cx="175585" cy="472264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2838214"/>
            <a:ext cx="175585" cy="472264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2838214"/>
            <a:ext cx="175585" cy="472264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2838214"/>
            <a:ext cx="175585" cy="472264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2838214"/>
            <a:ext cx="175585" cy="472264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2838214"/>
            <a:ext cx="175585" cy="472264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2838214"/>
            <a:ext cx="175585" cy="472264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168716"/>
            <a:ext cx="175585" cy="472264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168716"/>
            <a:ext cx="175585" cy="472264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168716"/>
            <a:ext cx="175585" cy="472264"/>
          </a:xfrm>
          <a:prstGeom prst="rect">
            <a:avLst/>
          </a:prstGeom>
        </p:spPr>
      </p:pic>
      <p:pic>
        <p:nvPicPr>
          <p:cNvPr id="218" name="Picture 21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168716"/>
            <a:ext cx="175585" cy="472264"/>
          </a:xfrm>
          <a:prstGeom prst="rect">
            <a:avLst/>
          </a:prstGeom>
        </p:spPr>
      </p:pic>
      <p:pic>
        <p:nvPicPr>
          <p:cNvPr id="219" name="Picture 21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168716"/>
            <a:ext cx="175585" cy="472264"/>
          </a:xfrm>
          <a:prstGeom prst="rect">
            <a:avLst/>
          </a:prstGeom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168716"/>
            <a:ext cx="175585" cy="472264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168716"/>
            <a:ext cx="175585" cy="472264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168716"/>
            <a:ext cx="175585" cy="472264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168716"/>
            <a:ext cx="175585" cy="472264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168716"/>
            <a:ext cx="175585" cy="472264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8141604" y="3511734"/>
            <a:ext cx="175585" cy="47226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640927" y="3511734"/>
            <a:ext cx="175585" cy="472264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140252" y="3511734"/>
            <a:ext cx="175585" cy="472264"/>
          </a:xfrm>
          <a:prstGeom prst="rect">
            <a:avLst/>
          </a:prstGeom>
        </p:spPr>
      </p:pic>
      <p:pic>
        <p:nvPicPr>
          <p:cNvPr id="228" name="Picture 22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639577" y="3511734"/>
            <a:ext cx="175585" cy="472264"/>
          </a:xfrm>
          <a:prstGeom prst="rect">
            <a:avLst/>
          </a:prstGeom>
        </p:spPr>
      </p:pic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138902" y="3511734"/>
            <a:ext cx="175585" cy="472264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638227" y="3511734"/>
            <a:ext cx="175585" cy="472264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137551" y="3511734"/>
            <a:ext cx="175585" cy="472264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636877" y="3511734"/>
            <a:ext cx="175585" cy="472264"/>
          </a:xfrm>
          <a:prstGeom prst="rect">
            <a:avLst/>
          </a:prstGeom>
        </p:spPr>
      </p:pic>
      <p:pic>
        <p:nvPicPr>
          <p:cNvPr id="233" name="Picture 23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136202" y="3511734"/>
            <a:ext cx="175585" cy="472264"/>
          </a:xfrm>
          <a:prstGeom prst="rect">
            <a:avLst/>
          </a:prstGeom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635527" y="3511734"/>
            <a:ext cx="175585" cy="472264"/>
          </a:xfrm>
          <a:prstGeom prst="rect">
            <a:avLst/>
          </a:prstGeom>
        </p:spPr>
      </p:pic>
      <p:pic>
        <p:nvPicPr>
          <p:cNvPr id="235" name="Picture 234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901898" y="3842236"/>
            <a:ext cx="175585" cy="472264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7401221" y="3842236"/>
            <a:ext cx="175585" cy="472264"/>
          </a:xfrm>
          <a:prstGeom prst="rect">
            <a:avLst/>
          </a:prstGeom>
        </p:spPr>
      </p:pic>
      <p:pic>
        <p:nvPicPr>
          <p:cNvPr id="237" name="Picture 236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900546" y="3842236"/>
            <a:ext cx="175585" cy="472264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6399871" y="3842236"/>
            <a:ext cx="175585" cy="472264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899196" y="3842236"/>
            <a:ext cx="175585" cy="472264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5398519" y="3842236"/>
            <a:ext cx="175585" cy="472264"/>
          </a:xfrm>
          <a:prstGeom prst="rect">
            <a:avLst/>
          </a:prstGeom>
        </p:spPr>
      </p:pic>
      <p:pic>
        <p:nvPicPr>
          <p:cNvPr id="241" name="Picture 240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897846" y="3842236"/>
            <a:ext cx="175585" cy="472264"/>
          </a:xfrm>
          <a:prstGeom prst="rect">
            <a:avLst/>
          </a:prstGeom>
        </p:spPr>
      </p:pic>
      <p:pic>
        <p:nvPicPr>
          <p:cNvPr id="242" name="Picture 241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4397171" y="3842236"/>
            <a:ext cx="175585" cy="472264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896496" y="3842236"/>
            <a:ext cx="175585" cy="472264"/>
          </a:xfrm>
          <a:prstGeom prst="rect">
            <a:avLst/>
          </a:prstGeom>
        </p:spPr>
      </p:pic>
      <p:pic>
        <p:nvPicPr>
          <p:cNvPr id="244" name="Picture 243"/>
          <p:cNvPicPr>
            <a:picLocks noChangeAspect="1"/>
          </p:cNvPicPr>
          <p:nvPr/>
        </p:nvPicPr>
        <p:blipFill>
          <a:blip r:embed="rId3">
            <a:lum bright="41000" contrast="-46000"/>
          </a:blip>
          <a:stretch>
            <a:fillRect/>
          </a:stretch>
        </p:blipFill>
        <p:spPr>
          <a:xfrm>
            <a:off x="3395819" y="3842236"/>
            <a:ext cx="175585" cy="47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98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C0622"/>
        </a:solidFill>
        <a:ln>
          <a:noFill/>
        </a:ln>
        <a:effectLst/>
      </a:spPr>
      <a:bodyPr rtlCol="0" anchor="ctr"/>
      <a:lstStyle>
        <a:defPPr algn="ctr">
          <a:defRPr sz="1200">
            <a:solidFill>
              <a:schemeClr val="bg1"/>
            </a:solidFill>
            <a:latin typeface="Graphik" charset="0"/>
            <a:ea typeface="Graphik" charset="0"/>
            <a:cs typeface="Graphik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none" rtlCol="0">
        <a:spAutoFit/>
      </a:bodyPr>
      <a:lstStyle>
        <a:defPPr>
          <a:defRPr sz="1400" smtClean="0">
            <a:solidFill>
              <a:srgbClr val="191918"/>
            </a:solidFill>
            <a:latin typeface="Graphik" charset="0"/>
            <a:ea typeface="Graphik" charset="0"/>
            <a:cs typeface="Graphik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29804</TotalTime>
  <Words>213</Words>
  <Application>Microsoft Office PowerPoint</Application>
  <PresentationFormat>On-screen Show (16:9)</PresentationFormat>
  <Paragraphs>85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move more students  to and through college?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Leo Burnett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</dc:creator>
  <cp:lastModifiedBy>Sam Nelson</cp:lastModifiedBy>
  <cp:revision>563</cp:revision>
  <cp:lastPrinted>2016-07-20T19:57:59Z</cp:lastPrinted>
  <dcterms:created xsi:type="dcterms:W3CDTF">2015-09-24T15:47:32Z</dcterms:created>
  <dcterms:modified xsi:type="dcterms:W3CDTF">2016-08-05T15:04:18Z</dcterms:modified>
</cp:coreProperties>
</file>